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handoutMasterIdLst>
    <p:handoutMasterId r:id="rId16"/>
  </p:handoutMasterIdLst>
  <p:sldIdLst>
    <p:sldId id="256" r:id="rId2"/>
    <p:sldId id="257" r:id="rId3"/>
    <p:sldId id="258" r:id="rId4"/>
    <p:sldId id="259" r:id="rId5"/>
    <p:sldId id="260" r:id="rId6"/>
    <p:sldId id="261" r:id="rId7"/>
    <p:sldId id="262" r:id="rId8"/>
    <p:sldId id="263" r:id="rId9"/>
    <p:sldId id="264" r:id="rId10"/>
    <p:sldId id="270" r:id="rId11"/>
    <p:sldId id="265" r:id="rId12"/>
    <p:sldId id="267" r:id="rId13"/>
    <p:sldId id="266" r:id="rId14"/>
    <p:sldId id="268" r:id="rId1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1068"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9595514C-BD40-4479-8F6A-450EB996A45D}" type="datetimeFigureOut">
              <a:rPr lang="en-US" smtClean="0"/>
              <a:t>2/13/2013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2B821AC-7288-4961-9624-66804C2005C7}" type="slidenum">
              <a:rPr lang="en-US" smtClean="0"/>
              <a:t>‹#›</a:t>
            </a:fld>
            <a:endParaRPr lang="en-US"/>
          </a:p>
        </p:txBody>
      </p:sp>
    </p:spTree>
    <p:extLst>
      <p:ext uri="{BB962C8B-B14F-4D97-AF65-F5344CB8AC3E}">
        <p14:creationId xmlns:p14="http://schemas.microsoft.com/office/powerpoint/2010/main" val="349571226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2069C06D-4ED8-42C6-905D-CA84CA1B6CBF}" type="datetime2">
              <a:rPr lang="en-US" smtClean="0"/>
              <a:t>Wednesday, February 13, 2013</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EEE0E-EDB0-4D84-86B0-50833DF22902}" type="datetime2">
              <a:rPr lang="en-US" smtClean="0"/>
              <a:t>Wednesday, February 13, 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14372C-B5AB-4C39-B273-B99224EB4DD5}" type="datetime2">
              <a:rPr lang="en-US" smtClean="0"/>
              <a:t>Wednesday, February 13, 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14CB1CAA-32CD-4B55-B92A-B8F0843CACF4}" type="datetime2">
              <a:rPr lang="en-US" smtClean="0"/>
              <a:t>Wednesday, February 13, 2013</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3AD8CDC4-3D19-4983-B478-82F6B8E5AB66}" type="datetime2">
              <a:rPr lang="en-US" smtClean="0"/>
              <a:t>Wednesday, February 13, 2013</a:t>
            </a:fld>
            <a:endParaRPr lang="en-US" dirty="0"/>
          </a:p>
        </p:txBody>
      </p:sp>
      <p:sp>
        <p:nvSpPr>
          <p:cNvPr id="13" name="Slide Number Placeholder 12"/>
          <p:cNvSpPr>
            <a:spLocks noGrp="1"/>
          </p:cNvSpPr>
          <p:nvPr>
            <p:ph type="sldNum" sz="quarter" idx="11"/>
          </p:nvPr>
        </p:nvSpPr>
        <p:spPr/>
        <p:txBody>
          <a:bodyPr/>
          <a:lstStyle/>
          <a:p>
            <a:fld id="{1789C0F2-17E0-497A-9BBE-0C73201AAFE3}"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4B82477-D5D3-4181-8C11-75D0F2433A87}" type="datetime2">
              <a:rPr lang="en-US" smtClean="0"/>
              <a:t>Wednesday, February 13, 2013</a:t>
            </a:fld>
            <a:endParaRPr lang="en-US" dirty="0"/>
          </a:p>
        </p:txBody>
      </p:sp>
      <p:sp>
        <p:nvSpPr>
          <p:cNvPr id="9" name="Slide Number Placeholder 8"/>
          <p:cNvSpPr>
            <a:spLocks noGrp="1"/>
          </p:cNvSpPr>
          <p:nvPr>
            <p:ph type="sldNum" sz="quarter" idx="11"/>
          </p:nvPr>
        </p:nvSpPr>
        <p:spPr/>
        <p:txBody>
          <a:bodyPr/>
          <a:lstStyle/>
          <a:p>
            <a:fld id="{1789C0F2-17E0-497A-9BBE-0C73201AAFE3}"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213E253B-1893-4367-8BAE-DF4BC10DC578}" type="datetime2">
              <a:rPr lang="en-US" smtClean="0"/>
              <a:t>Wednesday, February 13, 2013</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8B62300D-25B3-4603-86C9-4CB776489F00}" type="datetime2">
              <a:rPr lang="en-US" smtClean="0"/>
              <a:t>Wednesday, February 13, 2013</a:t>
            </a:fld>
            <a:endParaRPr lang="en-US" dirty="0"/>
          </a:p>
        </p:txBody>
      </p:sp>
      <p:sp>
        <p:nvSpPr>
          <p:cNvPr id="8" name="Slide Number Placeholder 7"/>
          <p:cNvSpPr>
            <a:spLocks noGrp="1"/>
          </p:cNvSpPr>
          <p:nvPr>
            <p:ph type="sldNum" sz="quarter" idx="11"/>
          </p:nvPr>
        </p:nvSpPr>
        <p:spPr/>
        <p:txBody>
          <a:bodyPr/>
          <a:lstStyle/>
          <a:p>
            <a:fld id="{1789C0F2-17E0-497A-9BBE-0C73201AAFE3}"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6314AD9-FCC8-48B7-B85B-012A91320DFF}" type="datetime2">
              <a:rPr lang="en-US" smtClean="0"/>
              <a:t>Wednesday, February 13, 2013</a:t>
            </a:fld>
            <a:endParaRPr lang="en-US" dirty="0"/>
          </a:p>
        </p:txBody>
      </p:sp>
      <p:sp>
        <p:nvSpPr>
          <p:cNvPr id="6" name="Slide Number Placeholder 5"/>
          <p:cNvSpPr>
            <a:spLocks noGrp="1"/>
          </p:cNvSpPr>
          <p:nvPr>
            <p:ph type="sldNum" sz="quarter" idx="11"/>
          </p:nvPr>
        </p:nvSpPr>
        <p:spPr/>
        <p:txBody>
          <a:bodyPr/>
          <a:lstStyle/>
          <a:p>
            <a:fld id="{1789C0F2-17E0-497A-9BBE-0C73201AAFE3}" type="slidenum">
              <a:rPr lang="en-US" smtClean="0"/>
              <a:pPr/>
              <a:t>‹#›</a:t>
            </a:fld>
            <a:endParaRPr lang="en-US" dirty="0"/>
          </a:p>
        </p:txBody>
      </p:sp>
      <p:sp>
        <p:nvSpPr>
          <p:cNvPr id="7" name="Footer Placeholder 6"/>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3182DC50-D5DB-4F94-B367-9876CD2C4012}" type="datetime2">
              <a:rPr lang="en-US" smtClean="0"/>
              <a:t>Wednesday, February 13, 2013</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292EB412-E790-42EA-81FE-2925D3A43D91}" type="datetime2">
              <a:rPr lang="en-US" smtClean="0"/>
              <a:t>Wednesday, February 13, 2013</a:t>
            </a:fld>
            <a:endParaRPr lang="en-US" dirty="0"/>
          </a:p>
        </p:txBody>
      </p:sp>
      <p:sp>
        <p:nvSpPr>
          <p:cNvPr id="14" name="Slide Number Placeholder 13"/>
          <p:cNvSpPr>
            <a:spLocks noGrp="1"/>
          </p:cNvSpPr>
          <p:nvPr>
            <p:ph type="sldNum" sz="quarter" idx="11"/>
          </p:nvPr>
        </p:nvSpPr>
        <p:spPr/>
        <p:txBody>
          <a:bodyPr/>
          <a:lstStyle/>
          <a:p>
            <a:fld id="{1789C0F2-17E0-497A-9BBE-0C73201AAFE3}" type="slidenum">
              <a:rPr lang="en-US" smtClean="0"/>
              <a:pPr/>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0B385921-A91A-409C-921C-0E0EC1E750EC}" type="datetime2">
              <a:rPr lang="en-US" smtClean="0"/>
              <a:t>Wednesday, February 13, 2013</a:t>
            </a:fld>
            <a:endParaRPr lang="en-US" dirty="0"/>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1789C0F2-17E0-497A-9BBE-0C73201AAFE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hdr="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0"/>
            <a:ext cx="7543800" cy="1314450"/>
          </a:xfrm>
        </p:spPr>
        <p:txBody>
          <a:bodyPr/>
          <a:lstStyle/>
          <a:p>
            <a:r>
              <a:rPr lang="en-US" dirty="0" smtClean="0"/>
              <a:t>What is a mineral</a:t>
            </a:r>
            <a:endParaRPr lang="en-US" dirty="0"/>
          </a:p>
        </p:txBody>
      </p:sp>
      <p:sp>
        <p:nvSpPr>
          <p:cNvPr id="4" name="Date Placeholder 3"/>
          <p:cNvSpPr>
            <a:spLocks noGrp="1"/>
          </p:cNvSpPr>
          <p:nvPr>
            <p:ph type="dt" sz="half" idx="10"/>
          </p:nvPr>
        </p:nvSpPr>
        <p:spPr/>
        <p:txBody>
          <a:bodyPr/>
          <a:lstStyle/>
          <a:p>
            <a:fld id="{2069C06D-4ED8-42C6-905D-CA84CA1B6CBF}" type="datetime2">
              <a:rPr lang="en-US" smtClean="0"/>
              <a:t>Wednesday, February 13, 2013</a:t>
            </a:fld>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524000"/>
            <a:ext cx="6477000" cy="4953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51994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14AD9-FCC8-48B7-B85B-012A91320DFF}" type="datetime2">
              <a:rPr lang="en-US" smtClean="0"/>
              <a:t>Wednesday, February 13, 2013</a:t>
            </a:fld>
            <a:endParaRPr lang="en-US" dirty="0"/>
          </a:p>
        </p:txBody>
      </p:sp>
      <p:sp>
        <p:nvSpPr>
          <p:cNvPr id="5" name="TextBox 4"/>
          <p:cNvSpPr txBox="1"/>
          <p:nvPr/>
        </p:nvSpPr>
        <p:spPr>
          <a:xfrm>
            <a:off x="457200" y="609600"/>
            <a:ext cx="7696200" cy="2862322"/>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Silicate minerals</a:t>
            </a:r>
          </a:p>
          <a:p>
            <a:endParaRPr lang="en-US" dirty="0"/>
          </a:p>
          <a:p>
            <a:r>
              <a:rPr lang="en-US" dirty="0" smtClean="0">
                <a:solidFill>
                  <a:srgbClr val="FF0000"/>
                </a:solidFill>
              </a:rPr>
              <a:t>Silicate minerals </a:t>
            </a:r>
            <a:r>
              <a:rPr lang="en-US" dirty="0" smtClean="0"/>
              <a:t>– minerals that contain a combination of oxygen and silicon elements.</a:t>
            </a:r>
          </a:p>
          <a:p>
            <a:endParaRPr lang="en-US" dirty="0"/>
          </a:p>
          <a:p>
            <a:r>
              <a:rPr lang="en-US" dirty="0" smtClean="0"/>
              <a:t>Silicate minerals make up 90% of the Earth’s crust. Examples of these minerals are feldspar, mica and quartz.</a:t>
            </a:r>
          </a:p>
          <a:p>
            <a:endParaRPr lang="en-US" dirty="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165566"/>
            <a:ext cx="2011746" cy="1333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73" y="4810719"/>
            <a:ext cx="1905000" cy="12561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5220" y="3832316"/>
            <a:ext cx="1676400" cy="12573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208428"/>
            <a:ext cx="3333750" cy="25050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6550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14AD9-FCC8-48B7-B85B-012A91320DFF}" type="datetime2">
              <a:rPr lang="en-US" smtClean="0"/>
              <a:t>Wednesday, February 13, 2013</a:t>
            </a:fld>
            <a:endParaRPr lang="en-US" dirty="0"/>
          </a:p>
        </p:txBody>
      </p:sp>
      <p:sp>
        <p:nvSpPr>
          <p:cNvPr id="3" name="Slide Number Placeholder 2"/>
          <p:cNvSpPr>
            <a:spLocks noGrp="1"/>
          </p:cNvSpPr>
          <p:nvPr>
            <p:ph type="sldNum" sz="quarter" idx="11"/>
          </p:nvPr>
        </p:nvSpPr>
        <p:spPr/>
        <p:txBody>
          <a:bodyPr/>
          <a:lstStyle/>
          <a:p>
            <a:fld id="{1789C0F2-17E0-497A-9BBE-0C73201AAFE3}" type="slidenum">
              <a:rPr lang="en-US" smtClean="0"/>
              <a:pPr/>
              <a:t>11</a:t>
            </a:fld>
            <a:endParaRPr lang="en-US" dirty="0"/>
          </a:p>
        </p:txBody>
      </p:sp>
      <p:sp>
        <p:nvSpPr>
          <p:cNvPr id="5" name="TextBox 4"/>
          <p:cNvSpPr txBox="1"/>
          <p:nvPr/>
        </p:nvSpPr>
        <p:spPr>
          <a:xfrm>
            <a:off x="0" y="49307"/>
            <a:ext cx="8763000" cy="6124754"/>
          </a:xfrm>
          <a:prstGeom prst="rect">
            <a:avLst/>
          </a:prstGeom>
          <a:noFill/>
        </p:spPr>
        <p:txBody>
          <a:bodyPr wrap="square" rtlCol="0">
            <a:spAutoFit/>
          </a:bodyPr>
          <a:lstStyle/>
          <a:p>
            <a:endParaRPr lang="en-US" dirty="0"/>
          </a:p>
          <a:p>
            <a:r>
              <a:rPr lang="en-US" sz="3200" b="1" dirty="0">
                <a:effectLst>
                  <a:outerShdw blurRad="38100" dist="38100" dir="2700000" algn="tl">
                    <a:srgbClr val="000000">
                      <a:alpha val="43137"/>
                    </a:srgbClr>
                  </a:outerShdw>
                </a:effectLst>
              </a:rPr>
              <a:t>Nonsilicate Minerals in Rock</a:t>
            </a:r>
          </a:p>
          <a:p>
            <a:endParaRPr lang="en-US" dirty="0"/>
          </a:p>
          <a:p>
            <a:pPr lvl="1"/>
            <a:r>
              <a:rPr lang="en-US" dirty="0" smtClean="0"/>
              <a:t>	</a:t>
            </a:r>
            <a:r>
              <a:rPr lang="en-US" sz="2400" dirty="0" smtClean="0"/>
              <a:t> </a:t>
            </a:r>
            <a:r>
              <a:rPr lang="en-US" sz="2400" dirty="0"/>
              <a:t>Some minerals do not contain a combination of Silicon </a:t>
            </a:r>
            <a:r>
              <a:rPr lang="en-US" sz="2400" dirty="0" smtClean="0"/>
              <a:t>	and </a:t>
            </a:r>
            <a:r>
              <a:rPr lang="en-US" sz="2400" dirty="0"/>
              <a:t>Oxygen, as </a:t>
            </a:r>
            <a:r>
              <a:rPr lang="en-US" sz="2400" dirty="0" smtClean="0"/>
              <a:t>silicate minerals </a:t>
            </a:r>
            <a:r>
              <a:rPr lang="en-US" sz="2400" dirty="0"/>
              <a:t>do</a:t>
            </a:r>
            <a:r>
              <a:rPr lang="en-US" sz="2400" dirty="0" smtClean="0"/>
              <a:t>.</a:t>
            </a:r>
          </a:p>
          <a:p>
            <a:pPr lvl="1"/>
            <a:endParaRPr lang="en-US" sz="2400" dirty="0" smtClean="0"/>
          </a:p>
          <a:p>
            <a:pPr lvl="1"/>
            <a:endParaRPr lang="en-US" sz="2400" dirty="0" smtClean="0"/>
          </a:p>
          <a:p>
            <a:pPr lvl="1"/>
            <a:r>
              <a:rPr lang="en-US" sz="2400" dirty="0" smtClean="0"/>
              <a:t> 	This </a:t>
            </a:r>
            <a:r>
              <a:rPr lang="en-US" sz="2400" dirty="0"/>
              <a:t>group of minerals, called nonsilicates, </a:t>
            </a:r>
            <a:r>
              <a:rPr lang="en-US" sz="2400" dirty="0" smtClean="0"/>
              <a:t>are </a:t>
            </a:r>
            <a:r>
              <a:rPr lang="en-US" sz="2400" dirty="0"/>
              <a:t>found in </a:t>
            </a:r>
            <a:r>
              <a:rPr lang="en-US" sz="2400" dirty="0" smtClean="0"/>
              <a:t>	only </a:t>
            </a:r>
            <a:r>
              <a:rPr lang="en-US" sz="2400" dirty="0"/>
              <a:t>8% of the </a:t>
            </a:r>
            <a:r>
              <a:rPr lang="en-US" sz="2400" dirty="0" smtClean="0"/>
              <a:t>Earth's </a:t>
            </a:r>
            <a:r>
              <a:rPr lang="en-US" sz="2400" dirty="0"/>
              <a:t>crust. </a:t>
            </a:r>
            <a:endParaRPr lang="en-US" sz="2400" dirty="0" smtClean="0"/>
          </a:p>
          <a:p>
            <a:pPr lvl="1"/>
            <a:endParaRPr lang="en-US" sz="2400" dirty="0" smtClean="0"/>
          </a:p>
          <a:p>
            <a:pPr lvl="1"/>
            <a:endParaRPr lang="en-US" sz="2400" dirty="0" smtClean="0"/>
          </a:p>
          <a:p>
            <a:pPr lvl="1"/>
            <a:r>
              <a:rPr lang="en-US" sz="2400" dirty="0"/>
              <a:t>	</a:t>
            </a:r>
            <a:r>
              <a:rPr lang="en-US" sz="2400" dirty="0" smtClean="0"/>
              <a:t>Nonsilicate </a:t>
            </a:r>
            <a:r>
              <a:rPr lang="en-US" sz="2400" dirty="0"/>
              <a:t>minerals include very valuable resources to </a:t>
            </a:r>
            <a:r>
              <a:rPr lang="en-US" sz="2400" dirty="0" smtClean="0"/>
              <a:t>	humans</a:t>
            </a:r>
            <a:r>
              <a:rPr lang="en-US" sz="2400" dirty="0"/>
              <a:t>, such as </a:t>
            </a:r>
            <a:r>
              <a:rPr lang="en-US" sz="2400" dirty="0" smtClean="0"/>
              <a:t>the </a:t>
            </a:r>
            <a:r>
              <a:rPr lang="en-US" sz="2400" dirty="0"/>
              <a:t>precious metals gold, silver, and </a:t>
            </a:r>
            <a:r>
              <a:rPr lang="en-US" sz="2400" dirty="0" smtClean="0"/>
              <a:t>	platinum</a:t>
            </a:r>
            <a:r>
              <a:rPr lang="en-US" sz="2400" dirty="0"/>
              <a:t>, useful metals like iron, </a:t>
            </a:r>
            <a:r>
              <a:rPr lang="en-US" sz="2400" dirty="0" smtClean="0"/>
              <a:t>	aluminum </a:t>
            </a:r>
            <a:r>
              <a:rPr lang="en-US" sz="2400" dirty="0"/>
              <a:t>and lead, </a:t>
            </a:r>
            <a:r>
              <a:rPr lang="en-US" sz="2400" dirty="0" smtClean="0"/>
              <a:t>	and </a:t>
            </a:r>
            <a:r>
              <a:rPr lang="en-US" sz="2400" dirty="0"/>
              <a:t>the precious gems diamond and ruby</a:t>
            </a:r>
            <a:r>
              <a:rPr lang="en-US" sz="2400" dirty="0" smtClean="0"/>
              <a:t>.</a:t>
            </a:r>
          </a:p>
          <a:p>
            <a:pPr lvl="1"/>
            <a:endParaRPr lang="en-US" dirty="0" smtClean="0"/>
          </a:p>
          <a:p>
            <a:pPr lvl="1"/>
            <a:r>
              <a:rPr lang="en-US" dirty="0"/>
              <a:t>	</a:t>
            </a:r>
          </a:p>
        </p:txBody>
      </p:sp>
    </p:spTree>
    <p:extLst>
      <p:ext uri="{BB962C8B-B14F-4D97-AF65-F5344CB8AC3E}">
        <p14:creationId xmlns:p14="http://schemas.microsoft.com/office/powerpoint/2010/main" val="788829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14AD9-FCC8-48B7-B85B-012A91320DFF}" type="datetime2">
              <a:rPr lang="en-US" smtClean="0"/>
              <a:t>Wednesday, February 13, 2013</a:t>
            </a:fld>
            <a:endParaRPr lang="en-US" dirty="0"/>
          </a:p>
        </p:txBody>
      </p:sp>
      <p:sp>
        <p:nvSpPr>
          <p:cNvPr id="3" name="Slide Number Placeholder 2"/>
          <p:cNvSpPr>
            <a:spLocks noGrp="1"/>
          </p:cNvSpPr>
          <p:nvPr>
            <p:ph type="sldNum" sz="quarter" idx="11"/>
          </p:nvPr>
        </p:nvSpPr>
        <p:spPr/>
        <p:txBody>
          <a:bodyPr/>
          <a:lstStyle/>
          <a:p>
            <a:fld id="{1789C0F2-17E0-497A-9BBE-0C73201AAFE3}" type="slidenum">
              <a:rPr lang="en-US" smtClean="0"/>
              <a:pPr/>
              <a:t>12</a:t>
            </a:fld>
            <a:endParaRPr lang="en-US" dirty="0"/>
          </a:p>
        </p:txBody>
      </p:sp>
      <p:sp>
        <p:nvSpPr>
          <p:cNvPr id="5" name="TextBox 4"/>
          <p:cNvSpPr txBox="1"/>
          <p:nvPr/>
        </p:nvSpPr>
        <p:spPr>
          <a:xfrm>
            <a:off x="0" y="152400"/>
            <a:ext cx="9067800" cy="6063198"/>
          </a:xfrm>
          <a:prstGeom prst="rect">
            <a:avLst/>
          </a:prstGeom>
          <a:noFill/>
        </p:spPr>
        <p:txBody>
          <a:bodyPr wrap="square" rtlCol="0">
            <a:spAutoFit/>
          </a:bodyPr>
          <a:lstStyle/>
          <a:p>
            <a:r>
              <a:rPr lang="en-US" dirty="0"/>
              <a:t> </a:t>
            </a:r>
            <a:r>
              <a:rPr lang="en-US" sz="3200" dirty="0"/>
              <a:t>Nonsilicate minerals are separated into the following classes: </a:t>
            </a:r>
          </a:p>
          <a:p>
            <a:endParaRPr lang="en-US" dirty="0"/>
          </a:p>
          <a:p>
            <a:endParaRPr lang="en-US" dirty="0"/>
          </a:p>
          <a:p>
            <a:r>
              <a:rPr lang="en-US" dirty="0"/>
              <a:t> </a:t>
            </a:r>
            <a:r>
              <a:rPr lang="en-US" dirty="0">
                <a:solidFill>
                  <a:srgbClr val="FF0000"/>
                </a:solidFill>
              </a:rPr>
              <a:t>Native Elements </a:t>
            </a:r>
            <a:r>
              <a:rPr lang="en-US" dirty="0"/>
              <a:t>- the native elements, such as Gold, Platinum, or Copper, are not combined with other elements. Used in jewelry, coins and electronics. </a:t>
            </a:r>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a:p>
            <a:endParaRPr lang="en-US" dirty="0"/>
          </a:p>
          <a:p>
            <a:r>
              <a:rPr lang="en-US" dirty="0"/>
              <a:t> </a:t>
            </a:r>
            <a:r>
              <a:rPr lang="en-US" dirty="0">
                <a:solidFill>
                  <a:srgbClr val="FF0000"/>
                </a:solidFill>
              </a:rPr>
              <a:t>Carbonates</a:t>
            </a:r>
            <a:r>
              <a:rPr lang="en-US" dirty="0"/>
              <a:t> - The carbonate elements contain a combination of Carbon and Oxygen. Some examples are calcite in limestone, or when combined with magnesium, dolomite. Used to produce cement. </a:t>
            </a:r>
          </a:p>
          <a:p>
            <a:endParaRPr lang="en-US" dirty="0"/>
          </a:p>
          <a:p>
            <a:r>
              <a:rPr lang="en-US" dirty="0"/>
              <a:t>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725" y="2438400"/>
            <a:ext cx="2662867" cy="18859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8637" y="2289744"/>
            <a:ext cx="1738313" cy="21832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0319" y="5334000"/>
            <a:ext cx="2198319" cy="14536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9863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14AD9-FCC8-48B7-B85B-012A91320DFF}" type="datetime2">
              <a:rPr lang="en-US" smtClean="0"/>
              <a:t>Wednesday, February 13, 2013</a:t>
            </a:fld>
            <a:endParaRPr lang="en-US" dirty="0"/>
          </a:p>
        </p:txBody>
      </p:sp>
      <p:sp>
        <p:nvSpPr>
          <p:cNvPr id="3" name="Slide Number Placeholder 2"/>
          <p:cNvSpPr>
            <a:spLocks noGrp="1"/>
          </p:cNvSpPr>
          <p:nvPr>
            <p:ph type="sldNum" sz="quarter" idx="11"/>
          </p:nvPr>
        </p:nvSpPr>
        <p:spPr/>
        <p:txBody>
          <a:bodyPr/>
          <a:lstStyle/>
          <a:p>
            <a:fld id="{1789C0F2-17E0-497A-9BBE-0C73201AAFE3}" type="slidenum">
              <a:rPr lang="en-US" smtClean="0"/>
              <a:pPr/>
              <a:t>13</a:t>
            </a:fld>
            <a:endParaRPr lang="en-US" dirty="0"/>
          </a:p>
        </p:txBody>
      </p:sp>
      <p:sp>
        <p:nvSpPr>
          <p:cNvPr id="5" name="TextBox 4"/>
          <p:cNvSpPr txBox="1"/>
          <p:nvPr/>
        </p:nvSpPr>
        <p:spPr>
          <a:xfrm>
            <a:off x="17929" y="162341"/>
            <a:ext cx="9126071" cy="6186309"/>
          </a:xfrm>
          <a:prstGeom prst="rect">
            <a:avLst/>
          </a:prstGeom>
          <a:noFill/>
        </p:spPr>
        <p:txBody>
          <a:bodyPr wrap="square" rtlCol="0">
            <a:spAutoFit/>
          </a:bodyPr>
          <a:lstStyle/>
          <a:p>
            <a:r>
              <a:rPr lang="en-US" dirty="0">
                <a:solidFill>
                  <a:srgbClr val="FF0000"/>
                </a:solidFill>
              </a:rPr>
              <a:t>Oxides</a:t>
            </a:r>
            <a:r>
              <a:rPr lang="en-US" dirty="0"/>
              <a:t> - Oxides are formed when negatively-charged Oxygen ions combine with a positive metallic ion, such as Iron. Some examples include hematite, corundum, aluminum and magnetite. Used in airplane parts and sandpaper. </a:t>
            </a:r>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a:p>
            <a:r>
              <a:rPr lang="en-US" dirty="0"/>
              <a:t>•</a:t>
            </a:r>
          </a:p>
          <a:p>
            <a:r>
              <a:rPr lang="en-US" dirty="0"/>
              <a:t> </a:t>
            </a:r>
            <a:r>
              <a:rPr lang="en-US" dirty="0">
                <a:solidFill>
                  <a:srgbClr val="FF0000"/>
                </a:solidFill>
              </a:rPr>
              <a:t>Halides</a:t>
            </a:r>
            <a:r>
              <a:rPr lang="en-US" dirty="0"/>
              <a:t> - Halides are formed when halogens such as Chlorine, Fluorine, Iodine or Bromine combine with other elements like Calcium, Sodium, or Potassium. Some examples are fluorite or chlorite. Used for chemicals and detergents. </a:t>
            </a:r>
          </a:p>
          <a:p>
            <a:r>
              <a:rPr lang="en-US" dirty="0"/>
              <a:t>•</a:t>
            </a:r>
          </a:p>
          <a:p>
            <a:r>
              <a:rPr lang="en-US" dirty="0"/>
              <a:t> </a:t>
            </a:r>
          </a:p>
          <a:p>
            <a:endParaRPr lang="en-US" dirty="0"/>
          </a:p>
          <a:p>
            <a:endParaRPr lang="en-US" dirty="0"/>
          </a:p>
          <a:p>
            <a:endParaRPr lang="en-US" dirty="0"/>
          </a:p>
          <a:p>
            <a:endParaRPr lang="en-US" dirty="0"/>
          </a:p>
          <a:p>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219200"/>
            <a:ext cx="2558143" cy="19186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644" y="1219200"/>
            <a:ext cx="3238500" cy="18383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4419600"/>
            <a:ext cx="2683329" cy="226225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6459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14AD9-FCC8-48B7-B85B-012A91320DFF}" type="datetime2">
              <a:rPr lang="en-US" smtClean="0"/>
              <a:t>Wednesday, February 13, 2013</a:t>
            </a:fld>
            <a:endParaRPr lang="en-US" dirty="0"/>
          </a:p>
        </p:txBody>
      </p:sp>
      <p:sp>
        <p:nvSpPr>
          <p:cNvPr id="5" name="TextBox 4"/>
          <p:cNvSpPr txBox="1"/>
          <p:nvPr/>
        </p:nvSpPr>
        <p:spPr>
          <a:xfrm>
            <a:off x="448491" y="381000"/>
            <a:ext cx="8153400" cy="3693319"/>
          </a:xfrm>
          <a:prstGeom prst="rect">
            <a:avLst/>
          </a:prstGeom>
          <a:noFill/>
        </p:spPr>
        <p:txBody>
          <a:bodyPr wrap="square" rtlCol="0">
            <a:spAutoFit/>
          </a:bodyPr>
          <a:lstStyle/>
          <a:p>
            <a:r>
              <a:rPr lang="en-US" dirty="0">
                <a:solidFill>
                  <a:srgbClr val="FF0000"/>
                </a:solidFill>
              </a:rPr>
              <a:t>Sulfides</a:t>
            </a:r>
            <a:r>
              <a:rPr lang="en-US" dirty="0"/>
              <a:t> - The sulfide elements, such as chalcocite and galena, contain Sulfur combined with one or more metallic elements. Commonly used to make batteries and electronics. </a:t>
            </a:r>
          </a:p>
          <a:p>
            <a:endParaRPr lang="en-US" dirty="0" smtClean="0"/>
          </a:p>
          <a:p>
            <a:endParaRPr lang="en-US" dirty="0"/>
          </a:p>
          <a:p>
            <a:endParaRPr lang="en-US" dirty="0" smtClean="0"/>
          </a:p>
          <a:p>
            <a:endParaRPr lang="en-US" dirty="0"/>
          </a:p>
          <a:p>
            <a:endParaRPr lang="en-US" dirty="0" smtClean="0"/>
          </a:p>
          <a:p>
            <a:endParaRPr lang="en-US" dirty="0"/>
          </a:p>
          <a:p>
            <a:endParaRPr lang="en-US" dirty="0"/>
          </a:p>
          <a:p>
            <a:r>
              <a:rPr lang="en-US" dirty="0">
                <a:solidFill>
                  <a:srgbClr val="FF0000"/>
                </a:solidFill>
              </a:rPr>
              <a:t> Sulfates </a:t>
            </a:r>
            <a:r>
              <a:rPr lang="en-US" dirty="0"/>
              <a:t>- Sulfates are formed when a Sulfur ion sheds an electron and bonds with Oxygen, and then bonds with one or more metallic elements. An example is gypsum, used to make sheetrock and cement.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066800"/>
            <a:ext cx="2819400" cy="199785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06" y="4191000"/>
            <a:ext cx="3124200" cy="22029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9295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Mineral </a:t>
            </a:r>
            <a:br>
              <a:rPr lang="en-US" dirty="0" smtClean="0"/>
            </a:br>
            <a:r>
              <a:rPr lang="en-US" dirty="0" smtClean="0"/>
              <a:t/>
            </a:r>
            <a:br>
              <a:rPr lang="en-US" dirty="0" smtClean="0"/>
            </a:br>
            <a:r>
              <a:rPr lang="en-US" sz="3200" dirty="0" smtClean="0"/>
              <a:t>A mineral is a naturally formed inorganic, solid with a crystalline structure.</a:t>
            </a:r>
            <a:br>
              <a:rPr lang="en-US" sz="3200" dirty="0" smtClean="0"/>
            </a:br>
            <a:r>
              <a:rPr lang="en-US" sz="3200" dirty="0"/>
              <a:t/>
            </a:r>
            <a:br>
              <a:rPr lang="en-US" sz="3200" dirty="0"/>
            </a:br>
            <a:r>
              <a:rPr lang="en-US" sz="3200" dirty="0" smtClean="0"/>
              <a:t>	* </a:t>
            </a:r>
            <a:r>
              <a:rPr lang="en-US" sz="2400" dirty="0" smtClean="0"/>
              <a:t>In order to be classified as a mineral it must meet all four requirements.</a:t>
            </a:r>
            <a:endParaRPr lang="en-US" sz="2400" dirty="0"/>
          </a:p>
        </p:txBody>
      </p:sp>
      <p:sp>
        <p:nvSpPr>
          <p:cNvPr id="4" name="Date Placeholder 3"/>
          <p:cNvSpPr>
            <a:spLocks noGrp="1"/>
          </p:cNvSpPr>
          <p:nvPr>
            <p:ph type="dt" sz="half" idx="10"/>
          </p:nvPr>
        </p:nvSpPr>
        <p:spPr/>
        <p:txBody>
          <a:bodyPr/>
          <a:lstStyle/>
          <a:p>
            <a:fld id="{14CB1CAA-32CD-4B55-B92A-B8F0843CACF4}" type="datetime2">
              <a:rPr lang="en-US" smtClean="0"/>
              <a:t>Wednesday, February 13, 2013</a:t>
            </a:fld>
            <a:endParaRPr lang="en-US" dirty="0"/>
          </a:p>
        </p:txBody>
      </p:sp>
      <p:sp>
        <p:nvSpPr>
          <p:cNvPr id="5" name="Slide Number Placeholder 4"/>
          <p:cNvSpPr>
            <a:spLocks noGrp="1"/>
          </p:cNvSpPr>
          <p:nvPr>
            <p:ph type="sldNum" sz="quarter" idx="11"/>
          </p:nvPr>
        </p:nvSpPr>
        <p:spPr/>
        <p:txBody>
          <a:bodyPr/>
          <a:lstStyle/>
          <a:p>
            <a:fld id="{1789C0F2-17E0-497A-9BBE-0C73201AAFE3}" type="slidenum">
              <a:rPr lang="en-US" smtClean="0"/>
              <a:pPr/>
              <a:t>2</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41646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14AD9-FCC8-48B7-B85B-012A91320DFF}" type="datetime2">
              <a:rPr lang="en-US" smtClean="0"/>
              <a:t>Wednesday, February 13, 2013</a:t>
            </a:fld>
            <a:endParaRPr lang="en-US" dirty="0"/>
          </a:p>
        </p:txBody>
      </p:sp>
      <p:sp>
        <p:nvSpPr>
          <p:cNvPr id="3" name="Slide Number Placeholder 2"/>
          <p:cNvSpPr>
            <a:spLocks noGrp="1"/>
          </p:cNvSpPr>
          <p:nvPr>
            <p:ph type="sldNum" sz="quarter" idx="11"/>
          </p:nvPr>
        </p:nvSpPr>
        <p:spPr/>
        <p:txBody>
          <a:bodyPr/>
          <a:lstStyle/>
          <a:p>
            <a:fld id="{1789C0F2-17E0-497A-9BBE-0C73201AAFE3}" type="slidenum">
              <a:rPr lang="en-US" smtClean="0"/>
              <a:pPr/>
              <a:t>3</a:t>
            </a:fld>
            <a:endParaRPr lang="en-US" dirty="0"/>
          </a:p>
        </p:txBody>
      </p:sp>
      <p:sp>
        <p:nvSpPr>
          <p:cNvPr id="4" name="Footer Placeholder 3"/>
          <p:cNvSpPr>
            <a:spLocks noGrp="1"/>
          </p:cNvSpPr>
          <p:nvPr>
            <p:ph type="ftr" sz="quarter" idx="12"/>
          </p:nvPr>
        </p:nvSpPr>
        <p:spPr/>
        <p:txBody>
          <a:bodyPr/>
          <a:lstStyle/>
          <a:p>
            <a:endParaRPr lang="en-US" dirty="0"/>
          </a:p>
        </p:txBody>
      </p:sp>
      <p:sp>
        <p:nvSpPr>
          <p:cNvPr id="5" name="TextBox 4"/>
          <p:cNvSpPr txBox="1"/>
          <p:nvPr/>
        </p:nvSpPr>
        <p:spPr>
          <a:xfrm>
            <a:off x="1371600" y="1066800"/>
            <a:ext cx="6683240" cy="1569660"/>
          </a:xfrm>
          <a:prstGeom prst="rect">
            <a:avLst/>
          </a:prstGeom>
          <a:noFill/>
        </p:spPr>
        <p:txBody>
          <a:bodyPr wrap="none" rtlCol="0">
            <a:spAutoFit/>
          </a:bodyPr>
          <a:lstStyle/>
          <a:p>
            <a:r>
              <a:rPr lang="en-US" sz="3200" dirty="0" smtClean="0"/>
              <a:t>Is it a solid????</a:t>
            </a:r>
          </a:p>
          <a:p>
            <a:endParaRPr lang="en-US" sz="3200" dirty="0" smtClean="0"/>
          </a:p>
          <a:p>
            <a:r>
              <a:rPr lang="en-US" sz="3200" dirty="0"/>
              <a:t> </a:t>
            </a:r>
            <a:r>
              <a:rPr lang="en-US" sz="3200" dirty="0" smtClean="0"/>
              <a:t>Minerals cannot be liquids or gases</a:t>
            </a:r>
            <a:endParaRPr lang="en-US" sz="3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549" y="2971800"/>
            <a:ext cx="615315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26890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14AD9-FCC8-48B7-B85B-012A91320DFF}" type="datetime2">
              <a:rPr lang="en-US" smtClean="0"/>
              <a:t>Wednesday, February 13, 2013</a:t>
            </a:fld>
            <a:endParaRPr lang="en-US" dirty="0"/>
          </a:p>
        </p:txBody>
      </p:sp>
      <p:sp>
        <p:nvSpPr>
          <p:cNvPr id="3" name="Slide Number Placeholder 2"/>
          <p:cNvSpPr>
            <a:spLocks noGrp="1"/>
          </p:cNvSpPr>
          <p:nvPr>
            <p:ph type="sldNum" sz="quarter" idx="11"/>
          </p:nvPr>
        </p:nvSpPr>
        <p:spPr/>
        <p:txBody>
          <a:bodyPr/>
          <a:lstStyle/>
          <a:p>
            <a:fld id="{1789C0F2-17E0-497A-9BBE-0C73201AAFE3}" type="slidenum">
              <a:rPr lang="en-US" smtClean="0"/>
              <a:pPr/>
              <a:t>4</a:t>
            </a:fld>
            <a:endParaRPr lang="en-US" dirty="0"/>
          </a:p>
        </p:txBody>
      </p:sp>
      <p:sp>
        <p:nvSpPr>
          <p:cNvPr id="4" name="Footer Placeholder 3"/>
          <p:cNvSpPr>
            <a:spLocks noGrp="1"/>
          </p:cNvSpPr>
          <p:nvPr>
            <p:ph type="ftr" sz="quarter" idx="12"/>
          </p:nvPr>
        </p:nvSpPr>
        <p:spPr/>
        <p:txBody>
          <a:bodyPr/>
          <a:lstStyle/>
          <a:p>
            <a:endParaRPr lang="en-US" dirty="0"/>
          </a:p>
        </p:txBody>
      </p:sp>
      <p:sp>
        <p:nvSpPr>
          <p:cNvPr id="5" name="TextBox 4"/>
          <p:cNvSpPr txBox="1"/>
          <p:nvPr/>
        </p:nvSpPr>
        <p:spPr>
          <a:xfrm>
            <a:off x="533401" y="896471"/>
            <a:ext cx="7848600" cy="2246769"/>
          </a:xfrm>
          <a:prstGeom prst="rect">
            <a:avLst/>
          </a:prstGeom>
          <a:noFill/>
        </p:spPr>
        <p:txBody>
          <a:bodyPr wrap="square" rtlCol="0">
            <a:spAutoFit/>
          </a:bodyPr>
          <a:lstStyle/>
          <a:p>
            <a:r>
              <a:rPr lang="en-US" sz="2800" dirty="0" smtClean="0"/>
              <a:t>Does it have a crystalline structure?</a:t>
            </a:r>
          </a:p>
          <a:p>
            <a:endParaRPr lang="en-US" sz="2800" dirty="0"/>
          </a:p>
          <a:p>
            <a:r>
              <a:rPr lang="en-US" sz="2800" dirty="0" smtClean="0"/>
              <a:t>Minerals are crystals that have repeating inner structure that is often seen in the shape of the crystal</a:t>
            </a:r>
            <a:endParaRPr lang="en-US"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3302129"/>
            <a:ext cx="2690812" cy="222237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819399"/>
            <a:ext cx="3429000" cy="378298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48163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14AD9-FCC8-48B7-B85B-012A91320DFF}" type="datetime2">
              <a:rPr lang="en-US" smtClean="0"/>
              <a:t>Wednesday, February 13, 2013</a:t>
            </a:fld>
            <a:endParaRPr lang="en-US" dirty="0"/>
          </a:p>
        </p:txBody>
      </p:sp>
      <p:sp>
        <p:nvSpPr>
          <p:cNvPr id="3" name="Slide Number Placeholder 2"/>
          <p:cNvSpPr>
            <a:spLocks noGrp="1"/>
          </p:cNvSpPr>
          <p:nvPr>
            <p:ph type="sldNum" sz="quarter" idx="11"/>
          </p:nvPr>
        </p:nvSpPr>
        <p:spPr/>
        <p:txBody>
          <a:bodyPr/>
          <a:lstStyle/>
          <a:p>
            <a:fld id="{1789C0F2-17E0-497A-9BBE-0C73201AAFE3}" type="slidenum">
              <a:rPr lang="en-US" smtClean="0"/>
              <a:pPr/>
              <a:t>5</a:t>
            </a:fld>
            <a:endParaRPr lang="en-US" dirty="0"/>
          </a:p>
        </p:txBody>
      </p:sp>
      <p:sp>
        <p:nvSpPr>
          <p:cNvPr id="4" name="Footer Placeholder 3"/>
          <p:cNvSpPr>
            <a:spLocks noGrp="1"/>
          </p:cNvSpPr>
          <p:nvPr>
            <p:ph type="ftr" sz="quarter" idx="12"/>
          </p:nvPr>
        </p:nvSpPr>
        <p:spPr/>
        <p:txBody>
          <a:bodyPr/>
          <a:lstStyle/>
          <a:p>
            <a:endParaRPr lang="en-US" dirty="0"/>
          </a:p>
        </p:txBody>
      </p:sp>
      <p:sp>
        <p:nvSpPr>
          <p:cNvPr id="5" name="TextBox 4"/>
          <p:cNvSpPr txBox="1"/>
          <p:nvPr/>
        </p:nvSpPr>
        <p:spPr>
          <a:xfrm>
            <a:off x="1066800" y="505097"/>
            <a:ext cx="6188142" cy="2062103"/>
          </a:xfrm>
          <a:prstGeom prst="rect">
            <a:avLst/>
          </a:prstGeom>
          <a:noFill/>
        </p:spPr>
        <p:txBody>
          <a:bodyPr wrap="square" rtlCol="0">
            <a:spAutoFit/>
          </a:bodyPr>
          <a:lstStyle/>
          <a:p>
            <a:r>
              <a:rPr lang="en-US" sz="3200" dirty="0" smtClean="0"/>
              <a:t>Is it formed in nature?</a:t>
            </a:r>
          </a:p>
          <a:p>
            <a:endParaRPr lang="en-US" sz="3200" dirty="0" smtClean="0"/>
          </a:p>
          <a:p>
            <a:r>
              <a:rPr lang="en-US" sz="3200" dirty="0" smtClean="0"/>
              <a:t>Materials made by people are not classified as minerals.</a:t>
            </a:r>
            <a:endParaRPr lang="en-US" sz="32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657600"/>
            <a:ext cx="4583429" cy="19097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67000"/>
            <a:ext cx="3079163" cy="338851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02945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14AD9-FCC8-48B7-B85B-012A91320DFF}" type="datetime2">
              <a:rPr lang="en-US" smtClean="0"/>
              <a:t>Wednesday, February 13, 2013</a:t>
            </a:fld>
            <a:endParaRPr lang="en-US" dirty="0"/>
          </a:p>
        </p:txBody>
      </p:sp>
      <p:sp>
        <p:nvSpPr>
          <p:cNvPr id="5" name="TextBox 4"/>
          <p:cNvSpPr txBox="1"/>
          <p:nvPr/>
        </p:nvSpPr>
        <p:spPr>
          <a:xfrm>
            <a:off x="838200" y="381000"/>
            <a:ext cx="7467600" cy="1938992"/>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Is it nonliving material?</a:t>
            </a:r>
          </a:p>
          <a:p>
            <a:endParaRPr lang="en-US" sz="3200" dirty="0"/>
          </a:p>
          <a:p>
            <a:r>
              <a:rPr lang="en-US" sz="2800" dirty="0" smtClean="0"/>
              <a:t>A mineral is inorganic, meaning it isn’t made of living things.</a:t>
            </a:r>
            <a:endParaRPr lang="en-US" sz="28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2838" y="2362200"/>
            <a:ext cx="3814762" cy="44274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12495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14AD9-FCC8-48B7-B85B-012A91320DFF}" type="datetime2">
              <a:rPr lang="en-US" smtClean="0"/>
              <a:t>Wednesday, February 13, 2013</a:t>
            </a:fld>
            <a:endParaRPr lang="en-US" dirty="0"/>
          </a:p>
        </p:txBody>
      </p:sp>
      <p:sp>
        <p:nvSpPr>
          <p:cNvPr id="5" name="TextBox 4"/>
          <p:cNvSpPr txBox="1"/>
          <p:nvPr/>
        </p:nvSpPr>
        <p:spPr>
          <a:xfrm>
            <a:off x="990600" y="762000"/>
            <a:ext cx="6934201" cy="954107"/>
          </a:xfrm>
          <a:prstGeom prst="rect">
            <a:avLst/>
          </a:prstGeom>
          <a:noFill/>
        </p:spPr>
        <p:txBody>
          <a:bodyPr wrap="square" rtlCol="0">
            <a:spAutoFit/>
          </a:bodyPr>
          <a:lstStyle/>
          <a:p>
            <a:r>
              <a:rPr lang="en-US" sz="2800" dirty="0" smtClean="0"/>
              <a:t>Atom   – the smallest part of an element that has all the properties of that element</a:t>
            </a:r>
            <a:endParaRPr lang="en-US" sz="28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28800"/>
            <a:ext cx="2143125" cy="21431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329113"/>
            <a:ext cx="2543175" cy="18002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889476"/>
            <a:ext cx="2200275" cy="20764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84839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14AD9-FCC8-48B7-B85B-012A91320DFF}" type="datetime2">
              <a:rPr lang="en-US" smtClean="0"/>
              <a:t>Wednesday, February 13, 2013</a:t>
            </a:fld>
            <a:endParaRPr lang="en-US" dirty="0"/>
          </a:p>
        </p:txBody>
      </p:sp>
      <p:sp>
        <p:nvSpPr>
          <p:cNvPr id="3" name="Slide Number Placeholder 2"/>
          <p:cNvSpPr>
            <a:spLocks noGrp="1"/>
          </p:cNvSpPr>
          <p:nvPr>
            <p:ph type="sldNum" sz="quarter" idx="11"/>
          </p:nvPr>
        </p:nvSpPr>
        <p:spPr/>
        <p:txBody>
          <a:bodyPr/>
          <a:lstStyle/>
          <a:p>
            <a:fld id="{1789C0F2-17E0-497A-9BBE-0C73201AAFE3}" type="slidenum">
              <a:rPr lang="en-US" smtClean="0"/>
              <a:pPr/>
              <a:t>8</a:t>
            </a:fld>
            <a:endParaRPr lang="en-US" dirty="0"/>
          </a:p>
        </p:txBody>
      </p:sp>
      <p:sp>
        <p:nvSpPr>
          <p:cNvPr id="5" name="TextBox 4"/>
          <p:cNvSpPr txBox="1"/>
          <p:nvPr/>
        </p:nvSpPr>
        <p:spPr>
          <a:xfrm>
            <a:off x="1219200" y="609599"/>
            <a:ext cx="6629400" cy="1384995"/>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Compound</a:t>
            </a:r>
            <a:r>
              <a:rPr lang="en-US" sz="2800" dirty="0" smtClean="0"/>
              <a:t> – a substance made of two or more elements that have been chemically joined or bonded together.</a:t>
            </a:r>
            <a:endParaRPr lang="en-US" sz="28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2539" y="2514600"/>
            <a:ext cx="3421811" cy="304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888" y="2505635"/>
            <a:ext cx="4038600" cy="30289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7231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14AD9-FCC8-48B7-B85B-012A91320DFF}" type="datetime2">
              <a:rPr lang="en-US" smtClean="0"/>
              <a:t>Wednesday, February 13, 2013</a:t>
            </a:fld>
            <a:endParaRPr lang="en-US" dirty="0"/>
          </a:p>
        </p:txBody>
      </p:sp>
      <p:sp>
        <p:nvSpPr>
          <p:cNvPr id="3" name="Slide Number Placeholder 2"/>
          <p:cNvSpPr>
            <a:spLocks noGrp="1"/>
          </p:cNvSpPr>
          <p:nvPr>
            <p:ph type="sldNum" sz="quarter" idx="11"/>
          </p:nvPr>
        </p:nvSpPr>
        <p:spPr/>
        <p:txBody>
          <a:bodyPr/>
          <a:lstStyle/>
          <a:p>
            <a:fld id="{1789C0F2-17E0-497A-9BBE-0C73201AAFE3}" type="slidenum">
              <a:rPr lang="en-US" smtClean="0"/>
              <a:pPr/>
              <a:t>9</a:t>
            </a:fld>
            <a:endParaRPr lang="en-US" dirty="0"/>
          </a:p>
        </p:txBody>
      </p:sp>
      <p:sp>
        <p:nvSpPr>
          <p:cNvPr id="5" name="TextBox 4"/>
          <p:cNvSpPr txBox="1"/>
          <p:nvPr/>
        </p:nvSpPr>
        <p:spPr>
          <a:xfrm>
            <a:off x="1447801" y="914400"/>
            <a:ext cx="6096000" cy="1815882"/>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Crystals</a:t>
            </a:r>
            <a:r>
              <a:rPr lang="en-US" sz="2800" dirty="0" smtClean="0"/>
              <a:t> – are solid geometric forms of minerals produced by repeating patterns of atoms throughout a mineral.</a:t>
            </a:r>
            <a:endParaRPr lang="en-US" sz="28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3160059"/>
            <a:ext cx="4389120" cy="2743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286000"/>
            <a:ext cx="292608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443013"/>
            <a:ext cx="1813560" cy="143409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08488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Them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538</TotalTime>
  <Words>424</Words>
  <Application>Microsoft Office PowerPoint</Application>
  <PresentationFormat>On-screen Show (4:3)</PresentationFormat>
  <Paragraphs>98</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Default Theme</vt:lpstr>
      <vt:lpstr>What is a mineral</vt:lpstr>
      <vt:lpstr>Mineral   A mineral is a naturally formed inorganic, solid with a crystalline structure.   * In order to be classified as a mineral it must meet all four 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a mineral</dc:title>
  <dc:creator>Benjamin Stephens Jr</dc:creator>
  <cp:lastModifiedBy>Benjamin Stephens Jr</cp:lastModifiedBy>
  <cp:revision>15</cp:revision>
  <cp:lastPrinted>2013-02-12T14:40:04Z</cp:lastPrinted>
  <dcterms:created xsi:type="dcterms:W3CDTF">2013-02-11T19:35:30Z</dcterms:created>
  <dcterms:modified xsi:type="dcterms:W3CDTF">2013-02-13T12:49:33Z</dcterms:modified>
</cp:coreProperties>
</file>